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3" r:id="rId2"/>
    <p:sldId id="275" r:id="rId3"/>
    <p:sldId id="277" r:id="rId4"/>
    <p:sldId id="300" r:id="rId5"/>
    <p:sldId id="278" r:id="rId6"/>
    <p:sldId id="282" r:id="rId7"/>
    <p:sldId id="285" r:id="rId8"/>
    <p:sldId id="287" r:id="rId9"/>
    <p:sldId id="279" r:id="rId10"/>
    <p:sldId id="297" r:id="rId11"/>
    <p:sldId id="286" r:id="rId12"/>
    <p:sldId id="288" r:id="rId13"/>
    <p:sldId id="289" r:id="rId14"/>
    <p:sldId id="291" r:id="rId15"/>
    <p:sldId id="292" r:id="rId16"/>
    <p:sldId id="295" r:id="rId17"/>
    <p:sldId id="294" r:id="rId18"/>
    <p:sldId id="267"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5" autoAdjust="0"/>
    <p:restoredTop sz="94660"/>
  </p:normalViewPr>
  <p:slideViewPr>
    <p:cSldViewPr>
      <p:cViewPr>
        <p:scale>
          <a:sx n="66" d="100"/>
          <a:sy n="66" d="100"/>
        </p:scale>
        <p:origin x="-826" y="-58"/>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190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ECD4E5B-FD89-4906-8CFC-4EAEB0A26763}" type="datetimeFigureOut">
              <a:rPr lang="fr-FR" smtClean="0"/>
              <a:t>30/09/2020</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39C9058-4A8B-4A3B-9D59-44734DEF71C5}" type="slidenum">
              <a:rPr lang="fr-FR" smtClean="0"/>
              <a:t>‹N°›</a:t>
            </a:fld>
            <a:endParaRPr lang="fr-FR"/>
          </a:p>
        </p:txBody>
      </p:sp>
    </p:spTree>
    <p:extLst>
      <p:ext uri="{BB962C8B-B14F-4D97-AF65-F5344CB8AC3E}">
        <p14:creationId xmlns:p14="http://schemas.microsoft.com/office/powerpoint/2010/main" val="399981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299981F-21FF-42B0-8086-23FF247865D3}" type="datetimeFigureOut">
              <a:rPr lang="fr-FR" smtClean="0"/>
              <a:t>30/09/2020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A3AD9B1-C6FB-4C54-BDEE-C95B2C2347B6}" type="slidenum">
              <a:rPr lang="fr-FR" smtClean="0"/>
              <a:t>‹N°›</a:t>
            </a:fld>
            <a:endParaRPr lang="fr-FR"/>
          </a:p>
        </p:txBody>
      </p:sp>
    </p:spTree>
    <p:extLst>
      <p:ext uri="{BB962C8B-B14F-4D97-AF65-F5344CB8AC3E}">
        <p14:creationId xmlns:p14="http://schemas.microsoft.com/office/powerpoint/2010/main" val="4270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A3AD9B1-C6FB-4C54-BDEE-C95B2C2347B6}" type="slidenum">
              <a:rPr lang="fr-FR" smtClean="0"/>
              <a:t>1</a:t>
            </a:fld>
            <a:endParaRPr lang="fr-FR"/>
          </a:p>
        </p:txBody>
      </p:sp>
    </p:spTree>
    <p:extLst>
      <p:ext uri="{BB962C8B-B14F-4D97-AF65-F5344CB8AC3E}">
        <p14:creationId xmlns:p14="http://schemas.microsoft.com/office/powerpoint/2010/main" val="31336995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420888"/>
            <a:ext cx="7772400" cy="1470025"/>
          </a:xfrm>
        </p:spPr>
        <p:txBody>
          <a:bodyPr/>
          <a:lstStyle>
            <a:lvl1pPr>
              <a:defRPr>
                <a:solidFill>
                  <a:schemeClr val="tx2"/>
                </a:solidFill>
                <a:latin typeface="Bebas Neue" pitchFamily="34" charset="0"/>
              </a:defRPr>
            </a:lvl1pPr>
          </a:lstStyle>
          <a:p>
            <a:r>
              <a:rPr lang="fr-FR" smtClean="0"/>
              <a:t>Modifiez le style du titre</a:t>
            </a:r>
            <a:endParaRPr lang="fr-FR" dirty="0"/>
          </a:p>
        </p:txBody>
      </p:sp>
      <p:sp>
        <p:nvSpPr>
          <p:cNvPr id="3" name="Sous-titre 2"/>
          <p:cNvSpPr>
            <a:spLocks noGrp="1"/>
          </p:cNvSpPr>
          <p:nvPr>
            <p:ph type="subTitle" idx="1"/>
          </p:nvPr>
        </p:nvSpPr>
        <p:spPr>
          <a:xfrm>
            <a:off x="1371600" y="4005064"/>
            <a:ext cx="6400800" cy="1224136"/>
          </a:xfrm>
        </p:spPr>
        <p:txBody>
          <a:bodyPr>
            <a:normAutofit/>
          </a:bodyPr>
          <a:lstStyle>
            <a:lvl1pPr marL="0" indent="0" algn="ctr">
              <a:buNone/>
              <a:defRPr sz="2800">
                <a:solidFill>
                  <a:srgbClr val="009999"/>
                </a:solidFill>
                <a:latin typeface="Baron Neue Blac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
        <p:nvSpPr>
          <p:cNvPr id="4" name="Espace réservé de la date 3"/>
          <p:cNvSpPr>
            <a:spLocks noGrp="1"/>
          </p:cNvSpPr>
          <p:nvPr>
            <p:ph type="dt" sz="half" idx="10"/>
          </p:nvPr>
        </p:nvSpPr>
        <p:spPr/>
        <p:txBody>
          <a:bodyPr/>
          <a:lstStyle/>
          <a:p>
            <a:fld id="{E5ABBC55-C807-4107-A265-63B2D4903360}" type="datetime1">
              <a:rPr lang="fr-FR" smtClean="0"/>
              <a:t>30/09/2020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C71F82-CE08-4AA1-BE61-3600E475EC32}" type="slidenum">
              <a:rPr lang="fr-FR" smtClean="0"/>
              <a:t>‹N°›</a:t>
            </a:fld>
            <a:endParaRPr lang="fr-FR"/>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15816" y="202689"/>
            <a:ext cx="3312368" cy="1936777"/>
          </a:xfrm>
          <a:prstGeom prst="rect">
            <a:avLst/>
          </a:prstGeom>
        </p:spPr>
      </p:pic>
    </p:spTree>
    <p:extLst>
      <p:ext uri="{BB962C8B-B14F-4D97-AF65-F5344CB8AC3E}">
        <p14:creationId xmlns:p14="http://schemas.microsoft.com/office/powerpoint/2010/main" val="19867424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880FB7B-3491-4CDB-9033-6EC299026192}" type="datetime1">
              <a:rPr lang="fr-FR" smtClean="0"/>
              <a:t>30/09/2020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C71F82-CE08-4AA1-BE61-3600E475EC32}" type="slidenum">
              <a:rPr lang="fr-FR" smtClean="0"/>
              <a:t>‹N°›</a:t>
            </a:fld>
            <a:endParaRPr lang="fr-FR"/>
          </a:p>
        </p:txBody>
      </p:sp>
    </p:spTree>
    <p:extLst>
      <p:ext uri="{BB962C8B-B14F-4D97-AF65-F5344CB8AC3E}">
        <p14:creationId xmlns:p14="http://schemas.microsoft.com/office/powerpoint/2010/main" val="2317863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C12BCC-7C59-45C3-BB16-FC05162CC440}" type="datetime1">
              <a:rPr lang="fr-FR" smtClean="0"/>
              <a:t>30/09/2020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C71F82-CE08-4AA1-BE61-3600E475EC32}" type="slidenum">
              <a:rPr lang="fr-FR" smtClean="0"/>
              <a:t>‹N°›</a:t>
            </a:fld>
            <a:endParaRPr lang="fr-FR"/>
          </a:p>
        </p:txBody>
      </p:sp>
    </p:spTree>
    <p:extLst>
      <p:ext uri="{BB962C8B-B14F-4D97-AF65-F5344CB8AC3E}">
        <p14:creationId xmlns:p14="http://schemas.microsoft.com/office/powerpoint/2010/main" val="246389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3F45ED-E18F-44DE-B12A-B7ABC1DBB379}" type="datetime1">
              <a:rPr lang="fr-FR" smtClean="0"/>
              <a:t>30/09/2020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C71F82-CE08-4AA1-BE61-3600E475EC32}" type="slidenum">
              <a:rPr lang="fr-FR" smtClean="0"/>
              <a:t>‹N°›</a:t>
            </a:fld>
            <a:endParaRPr lang="fr-FR"/>
          </a:p>
        </p:txBody>
      </p:sp>
      <p:sp>
        <p:nvSpPr>
          <p:cNvPr id="7" name="Rectangle 6"/>
          <p:cNvSpPr/>
          <p:nvPr userDrawn="1"/>
        </p:nvSpPr>
        <p:spPr>
          <a:xfrm>
            <a:off x="-108520" y="4797152"/>
            <a:ext cx="9505056" cy="2160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420187" y="6376552"/>
            <a:ext cx="2267744" cy="133397"/>
          </a:xfrm>
          <a:prstGeom prst="rect">
            <a:avLst/>
          </a:prstGeom>
        </p:spPr>
      </p:pic>
    </p:spTree>
    <p:extLst>
      <p:ext uri="{BB962C8B-B14F-4D97-AF65-F5344CB8AC3E}">
        <p14:creationId xmlns:p14="http://schemas.microsoft.com/office/powerpoint/2010/main" val="15259670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873133C-CCB2-4C5F-BA45-0B4297E4CF56}" type="datetime1">
              <a:rPr lang="fr-FR" smtClean="0"/>
              <a:t>30/09/2020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C71F82-CE08-4AA1-BE61-3600E475EC32}" type="slidenum">
              <a:rPr lang="fr-FR" smtClean="0"/>
              <a:t>‹N°›</a:t>
            </a:fld>
            <a:endParaRPr lang="fr-FR"/>
          </a:p>
        </p:txBody>
      </p:sp>
    </p:spTree>
    <p:extLst>
      <p:ext uri="{BB962C8B-B14F-4D97-AF65-F5344CB8AC3E}">
        <p14:creationId xmlns:p14="http://schemas.microsoft.com/office/powerpoint/2010/main" val="34547581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F59ABEF-3FBE-45B2-827B-2145FB38CD1A}" type="datetime1">
              <a:rPr lang="fr-FR" smtClean="0"/>
              <a:t>30/09/2020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C71F82-CE08-4AA1-BE61-3600E475EC32}" type="slidenum">
              <a:rPr lang="fr-FR" smtClean="0"/>
              <a:t>‹N°›</a:t>
            </a:fld>
            <a:endParaRPr lang="fr-FR"/>
          </a:p>
        </p:txBody>
      </p:sp>
      <p:sp>
        <p:nvSpPr>
          <p:cNvPr id="8" name="Rectangle 7"/>
          <p:cNvSpPr/>
          <p:nvPr userDrawn="1"/>
        </p:nvSpPr>
        <p:spPr>
          <a:xfrm>
            <a:off x="-108520" y="4797152"/>
            <a:ext cx="9505056" cy="2160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420187" y="6376552"/>
            <a:ext cx="2267744" cy="133397"/>
          </a:xfrm>
          <a:prstGeom prst="rect">
            <a:avLst/>
          </a:prstGeom>
        </p:spPr>
      </p:pic>
    </p:spTree>
    <p:extLst>
      <p:ext uri="{BB962C8B-B14F-4D97-AF65-F5344CB8AC3E}">
        <p14:creationId xmlns:p14="http://schemas.microsoft.com/office/powerpoint/2010/main" val="41015472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E3C7C85-4A62-45D1-BB28-0F7C610E7B60}" type="datetime1">
              <a:rPr lang="fr-FR" smtClean="0"/>
              <a:t>30/09/2020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C71F82-CE08-4AA1-BE61-3600E475EC32}" type="slidenum">
              <a:rPr lang="fr-FR" smtClean="0"/>
              <a:t>‹N°›</a:t>
            </a:fld>
            <a:endParaRPr lang="fr-FR"/>
          </a:p>
        </p:txBody>
      </p:sp>
      <p:sp>
        <p:nvSpPr>
          <p:cNvPr id="10" name="Rectangle 9"/>
          <p:cNvSpPr/>
          <p:nvPr userDrawn="1"/>
        </p:nvSpPr>
        <p:spPr>
          <a:xfrm>
            <a:off x="-108520" y="4797152"/>
            <a:ext cx="9505056" cy="2160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420187" y="6376552"/>
            <a:ext cx="2267744" cy="133397"/>
          </a:xfrm>
          <a:prstGeom prst="rect">
            <a:avLst/>
          </a:prstGeom>
        </p:spPr>
      </p:pic>
    </p:spTree>
    <p:extLst>
      <p:ext uri="{BB962C8B-B14F-4D97-AF65-F5344CB8AC3E}">
        <p14:creationId xmlns:p14="http://schemas.microsoft.com/office/powerpoint/2010/main" val="31855141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ABF0C39-57C7-4624-A36C-2495B8FF0E94}" type="datetime1">
              <a:rPr lang="fr-FR" smtClean="0"/>
              <a:t>30/09/2020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C71F82-CE08-4AA1-BE61-3600E475EC32}" type="slidenum">
              <a:rPr lang="fr-FR" smtClean="0"/>
              <a:t>‹N°›</a:t>
            </a:fld>
            <a:endParaRPr lang="fr-FR"/>
          </a:p>
        </p:txBody>
      </p:sp>
    </p:spTree>
    <p:extLst>
      <p:ext uri="{BB962C8B-B14F-4D97-AF65-F5344CB8AC3E}">
        <p14:creationId xmlns:p14="http://schemas.microsoft.com/office/powerpoint/2010/main" val="5538801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3987EA-9691-4405-863C-425CF5F5C969}" type="datetime1">
              <a:rPr lang="fr-FR" smtClean="0"/>
              <a:t>30/09/2020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‹N°›</a:t>
            </a:fld>
            <a:endParaRPr lang="fr-FR"/>
          </a:p>
        </p:txBody>
      </p:sp>
    </p:spTree>
    <p:extLst>
      <p:ext uri="{BB962C8B-B14F-4D97-AF65-F5344CB8AC3E}">
        <p14:creationId xmlns:p14="http://schemas.microsoft.com/office/powerpoint/2010/main" val="6435433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F9EDCED-17D7-4955-92DD-69B998345531}" type="datetime1">
              <a:rPr lang="fr-FR" smtClean="0"/>
              <a:t>30/09/2020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C71F82-CE08-4AA1-BE61-3600E475EC32}" type="slidenum">
              <a:rPr lang="fr-FR" smtClean="0"/>
              <a:t>‹N°›</a:t>
            </a:fld>
            <a:endParaRPr lang="fr-FR"/>
          </a:p>
        </p:txBody>
      </p:sp>
    </p:spTree>
    <p:extLst>
      <p:ext uri="{BB962C8B-B14F-4D97-AF65-F5344CB8AC3E}">
        <p14:creationId xmlns:p14="http://schemas.microsoft.com/office/powerpoint/2010/main" val="312235401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EAC35CC-76E0-4FAA-B0B9-5F27C28BF88F}" type="datetime1">
              <a:rPr lang="fr-FR" smtClean="0"/>
              <a:t>30/09/2020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C71F82-CE08-4AA1-BE61-3600E475EC32}" type="slidenum">
              <a:rPr lang="fr-FR" smtClean="0"/>
              <a:t>‹N°›</a:t>
            </a:fld>
            <a:endParaRPr lang="fr-FR"/>
          </a:p>
        </p:txBody>
      </p:sp>
    </p:spTree>
    <p:extLst>
      <p:ext uri="{BB962C8B-B14F-4D97-AF65-F5344CB8AC3E}">
        <p14:creationId xmlns:p14="http://schemas.microsoft.com/office/powerpoint/2010/main" val="3947860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3DAC2-3A8B-4FDF-823F-7F29B6C693FE}" type="datetime1">
              <a:rPr lang="fr-FR" smtClean="0"/>
              <a:t>30/09/2020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71F82-CE08-4AA1-BE61-3600E475EC32}" type="slidenum">
              <a:rPr lang="fr-FR" smtClean="0"/>
              <a:t>‹N°›</a:t>
            </a:fld>
            <a:endParaRPr lang="fr-FR"/>
          </a:p>
        </p:txBody>
      </p:sp>
      <p:pic>
        <p:nvPicPr>
          <p:cNvPr id="8" name="Imag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2008" y="5313528"/>
            <a:ext cx="9252520" cy="1643864"/>
          </a:xfrm>
          <a:prstGeom prst="rect">
            <a:avLst/>
          </a:prstGeom>
        </p:spPr>
      </p:pic>
    </p:spTree>
    <p:extLst>
      <p:ext uri="{BB962C8B-B14F-4D97-AF65-F5344CB8AC3E}">
        <p14:creationId xmlns:p14="http://schemas.microsoft.com/office/powerpoint/2010/main" val="1212031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2"/>
          </a:solidFill>
          <a:latin typeface="Bebas Neue" pitchFamily="34" charset="0"/>
          <a:ea typeface="+mj-ea"/>
          <a:cs typeface="+mj-cs"/>
        </a:defRPr>
      </a:lvl1pPr>
    </p:titleStyle>
    <p:bodyStyle>
      <a:lvl1pPr marL="342900" indent="-342900" algn="l" defTabSz="914400" rtl="0" eaLnBrk="1" latinLnBrk="0" hangingPunct="1">
        <a:spcBef>
          <a:spcPct val="20000"/>
        </a:spcBef>
        <a:buClr>
          <a:srgbClr val="009999"/>
        </a:buClr>
        <a:buFont typeface="Arial" panose="020B0604020202020204" pitchFamily="34" charset="0"/>
        <a:buChar char="•"/>
        <a:defRPr sz="2800" kern="1200">
          <a:solidFill>
            <a:schemeClr val="tx1"/>
          </a:solidFill>
          <a:latin typeface="Candara" panose="020E0502030303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ndara" panose="020E0502030303020204" pitchFamily="34" charset="0"/>
          <a:ea typeface="+mn-ea"/>
          <a:cs typeface="+mn-cs"/>
        </a:defRPr>
      </a:lvl2pPr>
      <a:lvl3pPr marL="1143000" indent="-228600" algn="l" defTabSz="914400" rtl="0" eaLnBrk="1" latinLnBrk="0" hangingPunct="1">
        <a:spcBef>
          <a:spcPct val="20000"/>
        </a:spcBef>
        <a:buClr>
          <a:srgbClr val="92D050"/>
        </a:buClr>
        <a:buFont typeface="Arial" panose="020B0604020202020204" pitchFamily="34" charset="0"/>
        <a:buChar char="•"/>
        <a:defRPr sz="2000" kern="1200">
          <a:solidFill>
            <a:schemeClr val="tx1"/>
          </a:solidFill>
          <a:latin typeface="Candara" panose="020E0502030303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ndara" panose="020E0502030303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ndara" panose="020E0502030303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dailymotion.com/video/x2w6e4i"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ihFPOdHVDBo"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420888"/>
            <a:ext cx="7774632" cy="1800200"/>
          </a:xfrm>
        </p:spPr>
        <p:txBody>
          <a:bodyPr>
            <a:normAutofit/>
          </a:bodyPr>
          <a:lstStyle/>
          <a:p>
            <a:r>
              <a:rPr lang="fr-FR" dirty="0" smtClean="0"/>
              <a:t>REUNION D’INFORMATION CONSEIL CITOYEN</a:t>
            </a:r>
            <a:endParaRPr lang="fr-FR" dirty="0"/>
          </a:p>
        </p:txBody>
      </p:sp>
      <p:sp>
        <p:nvSpPr>
          <p:cNvPr id="3" name="Espace réservé du numéro de diapositive 2"/>
          <p:cNvSpPr>
            <a:spLocks noGrp="1"/>
          </p:cNvSpPr>
          <p:nvPr>
            <p:ph type="sldNum" sz="quarter" idx="12"/>
          </p:nvPr>
        </p:nvSpPr>
        <p:spPr/>
        <p:txBody>
          <a:bodyPr/>
          <a:lstStyle/>
          <a:p>
            <a:fld id="{94C71F82-CE08-4AA1-BE61-3600E475EC32}" type="slidenum">
              <a:rPr lang="fr-FR" smtClean="0"/>
              <a:t>1</a:t>
            </a:fld>
            <a:endParaRPr lang="fr-FR"/>
          </a:p>
        </p:txBody>
      </p:sp>
      <p:sp>
        <p:nvSpPr>
          <p:cNvPr id="4" name="ZoneTexte 3"/>
          <p:cNvSpPr txBox="1"/>
          <p:nvPr/>
        </p:nvSpPr>
        <p:spPr>
          <a:xfrm>
            <a:off x="833929" y="4528284"/>
            <a:ext cx="7200800" cy="523220"/>
          </a:xfrm>
          <a:prstGeom prst="rect">
            <a:avLst/>
          </a:prstGeom>
          <a:noFill/>
        </p:spPr>
        <p:txBody>
          <a:bodyPr wrap="square" rtlCol="0">
            <a:spAutoFit/>
          </a:bodyPr>
          <a:lstStyle/>
          <a:p>
            <a:pPr algn="ctr"/>
            <a:r>
              <a:rPr lang="fr-FR" sz="2800" dirty="0" smtClean="0">
                <a:solidFill>
                  <a:srgbClr val="009999"/>
                </a:solidFill>
                <a:latin typeface="Baron Neue Black" pitchFamily="34" charset="0"/>
              </a:rPr>
              <a:t>Mercredi 30 septembre 2020</a:t>
            </a:r>
          </a:p>
        </p:txBody>
      </p:sp>
    </p:spTree>
    <p:extLst>
      <p:ext uri="{BB962C8B-B14F-4D97-AF65-F5344CB8AC3E}">
        <p14:creationId xmlns:p14="http://schemas.microsoft.com/office/powerpoint/2010/main" val="1439658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132856"/>
            <a:ext cx="8229600" cy="2007096"/>
          </a:xfrm>
        </p:spPr>
        <p:txBody>
          <a:bodyPr>
            <a:normAutofit fontScale="90000"/>
          </a:bodyPr>
          <a:lstStyle/>
          <a:p>
            <a:r>
              <a:rPr lang="fr-FR" dirty="0" smtClean="0"/>
              <a:t>VIDEO PRESENTATION DU CONSEIL CITOYEN</a:t>
            </a:r>
            <a:br>
              <a:rPr lang="fr-FR" dirty="0" smtClean="0"/>
            </a:br>
            <a:r>
              <a:rPr lang="fr-FR" u="sng" dirty="0">
                <a:solidFill>
                  <a:srgbClr val="0070C0"/>
                </a:solidFill>
                <a:hlinkClick r:id="rId2"/>
              </a:rPr>
              <a:t>https://www.dailymotion.com/video/x2w6e4i</a:t>
            </a:r>
            <a:endParaRPr lang="fr-FR" dirty="0">
              <a:solidFill>
                <a:srgbClr val="0070C0"/>
              </a:solidFill>
            </a:endParaRPr>
          </a:p>
        </p:txBody>
      </p:sp>
      <p:sp>
        <p:nvSpPr>
          <p:cNvPr id="3" name="Espace réservé du numéro de diapositive 2"/>
          <p:cNvSpPr>
            <a:spLocks noGrp="1"/>
          </p:cNvSpPr>
          <p:nvPr>
            <p:ph type="sldNum" sz="quarter" idx="12"/>
          </p:nvPr>
        </p:nvSpPr>
        <p:spPr/>
        <p:txBody>
          <a:bodyPr/>
          <a:lstStyle/>
          <a:p>
            <a:fld id="{94C71F82-CE08-4AA1-BE61-3600E475EC32}" type="slidenum">
              <a:rPr lang="fr-FR" smtClean="0"/>
              <a:t>10</a:t>
            </a:fld>
            <a:endParaRPr lang="fr-FR"/>
          </a:p>
        </p:txBody>
      </p:sp>
    </p:spTree>
    <p:extLst>
      <p:ext uri="{BB962C8B-B14F-4D97-AF65-F5344CB8AC3E}">
        <p14:creationId xmlns:p14="http://schemas.microsoft.com/office/powerpoint/2010/main" val="3273346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conseil citoyen du quartier Arts Fleurs </a:t>
            </a:r>
            <a:r>
              <a:rPr lang="fr-FR" dirty="0" err="1" smtClean="0"/>
              <a:t>Feugrais</a:t>
            </a:r>
            <a:endParaRPr lang="fr-FR" dirty="0"/>
          </a:p>
        </p:txBody>
      </p:sp>
      <p:sp>
        <p:nvSpPr>
          <p:cNvPr id="3" name="Espace réservé du contenu 2"/>
          <p:cNvSpPr>
            <a:spLocks noGrp="1"/>
          </p:cNvSpPr>
          <p:nvPr>
            <p:ph idx="1"/>
          </p:nvPr>
        </p:nvSpPr>
        <p:spPr/>
        <p:txBody>
          <a:bodyPr>
            <a:normAutofit fontScale="92500" lnSpcReduction="20000"/>
          </a:bodyPr>
          <a:lstStyle/>
          <a:p>
            <a:pPr marL="0" lvl="0" indent="0">
              <a:buNone/>
            </a:pPr>
            <a:r>
              <a:rPr lang="fr-FR" b="1" dirty="0"/>
              <a:t>Historique :</a:t>
            </a:r>
          </a:p>
          <a:p>
            <a:r>
              <a:rPr lang="fr-FR" dirty="0" smtClean="0"/>
              <a:t>Constitution progressive, d’abord par tirage au sort puis par bouche à oreille</a:t>
            </a:r>
          </a:p>
          <a:p>
            <a:endParaRPr lang="fr-FR" dirty="0"/>
          </a:p>
          <a:p>
            <a:r>
              <a:rPr lang="fr-FR" dirty="0"/>
              <a:t>Le  conseil citoyen du quartier Arts Fleurs </a:t>
            </a:r>
            <a:r>
              <a:rPr lang="fr-FR" dirty="0" err="1"/>
              <a:t>Feugrais</a:t>
            </a:r>
            <a:r>
              <a:rPr lang="fr-FR" dirty="0"/>
              <a:t> a été formé le 24 septembre 2015 par arrêté </a:t>
            </a:r>
            <a:r>
              <a:rPr lang="fr-FR" dirty="0" smtClean="0"/>
              <a:t>préfectoral.</a:t>
            </a:r>
          </a:p>
          <a:p>
            <a:endParaRPr lang="fr-FR" dirty="0" smtClean="0"/>
          </a:p>
          <a:p>
            <a:pPr marL="0" indent="0">
              <a:buNone/>
            </a:pPr>
            <a:r>
              <a:rPr lang="fr-FR" b="1" dirty="0" smtClean="0"/>
              <a:t>La </a:t>
            </a:r>
            <a:r>
              <a:rPr lang="fr-FR" b="1" dirty="0"/>
              <a:t>composition</a:t>
            </a:r>
          </a:p>
          <a:p>
            <a:pPr marL="0" indent="0">
              <a:buNone/>
            </a:pPr>
            <a:r>
              <a:rPr lang="fr-FR" dirty="0" smtClean="0"/>
              <a:t>Aujourd’hui</a:t>
            </a:r>
            <a:r>
              <a:rPr lang="fr-FR" dirty="0"/>
              <a:t>, le conseil citoyen du quartier Arts Fleurs </a:t>
            </a:r>
            <a:r>
              <a:rPr lang="fr-FR" dirty="0" err="1"/>
              <a:t>Feugrais</a:t>
            </a:r>
            <a:r>
              <a:rPr lang="fr-FR" dirty="0"/>
              <a:t> est un groupe composé de </a:t>
            </a:r>
            <a:r>
              <a:rPr lang="fr-FR" dirty="0" smtClean="0"/>
              <a:t>12 </a:t>
            </a:r>
            <a:r>
              <a:rPr lang="fr-FR" dirty="0"/>
              <a:t>habitants et de 4 acteurs </a:t>
            </a:r>
            <a:r>
              <a:rPr lang="fr-FR" dirty="0" smtClean="0"/>
              <a:t>locaux dont 7 personnes actives en septembre 2020 </a:t>
            </a:r>
            <a:endParaRPr lang="fr-FR" dirty="0"/>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11</a:t>
            </a:fld>
            <a:endParaRPr lang="fr-FR"/>
          </a:p>
        </p:txBody>
      </p:sp>
    </p:spTree>
    <p:extLst>
      <p:ext uri="{BB962C8B-B14F-4D97-AF65-F5344CB8AC3E}">
        <p14:creationId xmlns:p14="http://schemas.microsoft.com/office/powerpoint/2010/main" val="953604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conseil citoyen du quartier Arts Fleurs </a:t>
            </a:r>
            <a:r>
              <a:rPr lang="fr-FR" dirty="0" err="1" smtClean="0"/>
              <a:t>Feugrais</a:t>
            </a:r>
            <a:endParaRPr lang="fr-FR" dirty="0"/>
          </a:p>
        </p:txBody>
      </p:sp>
      <p:sp>
        <p:nvSpPr>
          <p:cNvPr id="3" name="Espace réservé du contenu 2"/>
          <p:cNvSpPr>
            <a:spLocks noGrp="1"/>
          </p:cNvSpPr>
          <p:nvPr>
            <p:ph idx="1"/>
          </p:nvPr>
        </p:nvSpPr>
        <p:spPr>
          <a:xfrm>
            <a:off x="457200" y="1600200"/>
            <a:ext cx="8507288" cy="4925144"/>
          </a:xfrm>
        </p:spPr>
        <p:txBody>
          <a:bodyPr>
            <a:normAutofit fontScale="70000" lnSpcReduction="20000"/>
          </a:bodyPr>
          <a:lstStyle/>
          <a:p>
            <a:pPr marL="0" indent="0">
              <a:buNone/>
            </a:pPr>
            <a:r>
              <a:rPr lang="fr-FR" b="1" dirty="0" smtClean="0"/>
              <a:t>Le </a:t>
            </a:r>
            <a:r>
              <a:rPr lang="fr-FR" b="1" dirty="0"/>
              <a:t>projet de Renouvellement </a:t>
            </a:r>
            <a:r>
              <a:rPr lang="fr-FR" b="1" dirty="0" smtClean="0"/>
              <a:t>Urbain</a:t>
            </a:r>
          </a:p>
          <a:p>
            <a:pPr marL="0" indent="0">
              <a:buNone/>
            </a:pPr>
            <a:endParaRPr lang="fr-FR" dirty="0"/>
          </a:p>
          <a:p>
            <a:r>
              <a:rPr lang="fr-FR" dirty="0" smtClean="0"/>
              <a:t>Association à </a:t>
            </a:r>
            <a:r>
              <a:rPr lang="fr-FR" dirty="0"/>
              <a:t>toutes les étapes du projet de Renouvellement </a:t>
            </a:r>
            <a:r>
              <a:rPr lang="fr-FR" dirty="0" smtClean="0"/>
              <a:t>Urbain</a:t>
            </a:r>
            <a:r>
              <a:rPr lang="fr-FR" dirty="0"/>
              <a:t> </a:t>
            </a:r>
            <a:r>
              <a:rPr lang="fr-FR" dirty="0" smtClean="0"/>
              <a:t>à </a:t>
            </a:r>
            <a:r>
              <a:rPr lang="fr-FR" dirty="0"/>
              <a:t>l’occasion des réunions mensuelles </a:t>
            </a:r>
            <a:endParaRPr lang="fr-FR" dirty="0" smtClean="0"/>
          </a:p>
          <a:p>
            <a:endParaRPr lang="fr-FR" dirty="0" smtClean="0"/>
          </a:p>
          <a:p>
            <a:r>
              <a:rPr lang="fr-FR" dirty="0" smtClean="0"/>
              <a:t>Participation  </a:t>
            </a:r>
            <a:r>
              <a:rPr lang="fr-FR" dirty="0"/>
              <a:t>via deux représentants, aux instances de pilotage du projet de renouvellement urbain (comités techniques et comités de pilotage) au même titre que l’ensemble des acteurs institutionnels mobilisés dans le cadre de cette démarche. </a:t>
            </a:r>
            <a:endParaRPr lang="fr-FR" dirty="0" smtClean="0"/>
          </a:p>
          <a:p>
            <a:endParaRPr lang="fr-FR" dirty="0"/>
          </a:p>
          <a:p>
            <a:pPr lvl="0"/>
            <a:r>
              <a:rPr lang="fr-FR" dirty="0" smtClean="0"/>
              <a:t>Participation à des ateliers de concertation </a:t>
            </a:r>
            <a:r>
              <a:rPr lang="fr-FR" dirty="0"/>
              <a:t>portants sur les sujets suivants : formes d’habitats, voies et espaces publics, cheminements et résidentialisation ; </a:t>
            </a:r>
            <a:endParaRPr lang="fr-FR" dirty="0" smtClean="0"/>
          </a:p>
          <a:p>
            <a:pPr lvl="0"/>
            <a:endParaRPr lang="fr-FR" dirty="0"/>
          </a:p>
          <a:p>
            <a:pPr lvl="0"/>
            <a:r>
              <a:rPr lang="fr-FR" dirty="0"/>
              <a:t>L’une des membres du conseil citoyen a été formée à la </a:t>
            </a:r>
            <a:r>
              <a:rPr lang="fr-FR" dirty="0" err="1"/>
              <a:t>co</a:t>
            </a:r>
            <a:r>
              <a:rPr lang="fr-FR" dirty="0"/>
              <a:t>-construction des projets de renouvellement urbain durant 4 jours à l’Ecole du Renouvellement Urbain ;</a:t>
            </a:r>
          </a:p>
          <a:p>
            <a:pPr marL="0" indent="0">
              <a:buNone/>
            </a:pPr>
            <a:endParaRPr lang="fr-FR" dirty="0"/>
          </a:p>
          <a:p>
            <a:pPr marL="0" lvl="0" indent="0">
              <a:buNone/>
            </a:pPr>
            <a:endParaRPr lang="fr-FR" dirty="0"/>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12</a:t>
            </a:fld>
            <a:endParaRPr lang="fr-FR"/>
          </a:p>
        </p:txBody>
      </p:sp>
    </p:spTree>
    <p:extLst>
      <p:ext uri="{BB962C8B-B14F-4D97-AF65-F5344CB8AC3E}">
        <p14:creationId xmlns:p14="http://schemas.microsoft.com/office/powerpoint/2010/main" val="1205330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 conseil citoyen du quartier Arts Fleurs </a:t>
            </a:r>
            <a:r>
              <a:rPr lang="fr-FR" dirty="0" err="1"/>
              <a:t>Feugrais</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b="1" dirty="0"/>
              <a:t>La </a:t>
            </a:r>
            <a:r>
              <a:rPr lang="fr-FR" b="1" dirty="0" smtClean="0"/>
              <a:t>Gestion Urbaine et Sociale de Proximité</a:t>
            </a:r>
          </a:p>
          <a:p>
            <a:pPr marL="0" indent="0">
              <a:buNone/>
            </a:pPr>
            <a:endParaRPr lang="fr-FR" dirty="0"/>
          </a:p>
          <a:p>
            <a:pPr lvl="0"/>
            <a:r>
              <a:rPr lang="fr-FR" dirty="0" smtClean="0"/>
              <a:t>Participation aux </a:t>
            </a:r>
            <a:r>
              <a:rPr lang="fr-FR" dirty="0"/>
              <a:t>instances de pilotage : </a:t>
            </a:r>
            <a:r>
              <a:rPr lang="fr-FR" dirty="0" smtClean="0"/>
              <a:t>comités </a:t>
            </a:r>
            <a:r>
              <a:rPr lang="fr-FR" dirty="0"/>
              <a:t>techniques et comités de pilotage. </a:t>
            </a:r>
            <a:endParaRPr lang="fr-FR" dirty="0" smtClean="0"/>
          </a:p>
          <a:p>
            <a:pPr lvl="0"/>
            <a:endParaRPr lang="fr-FR" dirty="0" smtClean="0"/>
          </a:p>
          <a:p>
            <a:pPr lvl="0"/>
            <a:r>
              <a:rPr lang="fr-FR" dirty="0" smtClean="0"/>
              <a:t>Aide à la construction </a:t>
            </a:r>
            <a:r>
              <a:rPr lang="fr-FR" dirty="0"/>
              <a:t>du diagnostic GUSP </a:t>
            </a:r>
            <a:r>
              <a:rPr lang="fr-FR" dirty="0" smtClean="0"/>
              <a:t>: participation </a:t>
            </a:r>
            <a:r>
              <a:rPr lang="fr-FR" dirty="0"/>
              <a:t>aux diagnostics en </a:t>
            </a:r>
            <a:r>
              <a:rPr lang="fr-FR" dirty="0" smtClean="0"/>
              <a:t>marchant, ateliers </a:t>
            </a:r>
            <a:r>
              <a:rPr lang="fr-FR" dirty="0"/>
              <a:t>d’élaboration du programme d’actions</a:t>
            </a:r>
            <a:r>
              <a:rPr lang="fr-FR" dirty="0" smtClean="0"/>
              <a:t>.</a:t>
            </a:r>
          </a:p>
          <a:p>
            <a:pPr lvl="0"/>
            <a:endParaRPr lang="fr-FR" dirty="0"/>
          </a:p>
          <a:p>
            <a:pPr lvl="0"/>
            <a:r>
              <a:rPr lang="fr-FR" dirty="0" smtClean="0"/>
              <a:t>Participation à </a:t>
            </a:r>
            <a:r>
              <a:rPr lang="fr-FR" dirty="0"/>
              <a:t>la </a:t>
            </a:r>
            <a:r>
              <a:rPr lang="fr-FR" dirty="0" smtClean="0"/>
              <a:t>remontée </a:t>
            </a:r>
            <a:r>
              <a:rPr lang="fr-FR" dirty="0"/>
              <a:t>des dysfonctionnements : </a:t>
            </a:r>
            <a:r>
              <a:rPr lang="fr-FR" dirty="0" smtClean="0"/>
              <a:t>réunions </a:t>
            </a:r>
            <a:r>
              <a:rPr lang="fr-FR" dirty="0"/>
              <a:t>mensuelles, </a:t>
            </a:r>
            <a:r>
              <a:rPr lang="fr-FR" dirty="0" smtClean="0"/>
              <a:t> </a:t>
            </a:r>
            <a:r>
              <a:rPr lang="fr-FR" dirty="0"/>
              <a:t>groupes de proximité de la </a:t>
            </a:r>
            <a:r>
              <a:rPr lang="fr-FR" dirty="0" err="1" smtClean="0"/>
              <a:t>GUSP,temps</a:t>
            </a:r>
            <a:r>
              <a:rPr lang="fr-FR" dirty="0" smtClean="0"/>
              <a:t> </a:t>
            </a:r>
            <a:r>
              <a:rPr lang="fr-FR" dirty="0"/>
              <a:t>plus informels, </a:t>
            </a:r>
            <a:r>
              <a:rPr lang="fr-FR" dirty="0" smtClean="0"/>
              <a:t>(= repérage </a:t>
            </a:r>
            <a:r>
              <a:rPr lang="fr-FR" dirty="0"/>
              <a:t>des dysfonctionnements plus rapide et une plus grande </a:t>
            </a:r>
            <a:r>
              <a:rPr lang="fr-FR" dirty="0" smtClean="0"/>
              <a:t>réactivité).</a:t>
            </a:r>
          </a:p>
          <a:p>
            <a:pPr lvl="0"/>
            <a:endParaRPr lang="fr-FR" dirty="0"/>
          </a:p>
          <a:p>
            <a:pPr lvl="0"/>
            <a:r>
              <a:rPr lang="fr-FR" dirty="0" smtClean="0"/>
              <a:t>Co-animation des cafés </a:t>
            </a:r>
            <a:r>
              <a:rPr lang="fr-FR" dirty="0"/>
              <a:t>du projet : </a:t>
            </a:r>
            <a:r>
              <a:rPr lang="fr-FR" dirty="0" smtClean="0"/>
              <a:t>échange </a:t>
            </a:r>
            <a:r>
              <a:rPr lang="fr-FR" dirty="0"/>
              <a:t>convivial autour d’un café sur le </a:t>
            </a:r>
            <a:r>
              <a:rPr lang="fr-FR" dirty="0" smtClean="0"/>
              <a:t>quartier avec les habitants.  </a:t>
            </a:r>
            <a:endParaRPr lang="fr-FR" dirty="0"/>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13</a:t>
            </a:fld>
            <a:endParaRPr lang="fr-FR"/>
          </a:p>
        </p:txBody>
      </p:sp>
    </p:spTree>
    <p:extLst>
      <p:ext uri="{BB962C8B-B14F-4D97-AF65-F5344CB8AC3E}">
        <p14:creationId xmlns:p14="http://schemas.microsoft.com/office/powerpoint/2010/main" val="3071434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492896"/>
            <a:ext cx="8229600" cy="1143000"/>
          </a:xfrm>
        </p:spPr>
        <p:txBody>
          <a:bodyPr/>
          <a:lstStyle/>
          <a:p>
            <a:r>
              <a:rPr lang="fr-FR" i="1" dirty="0" smtClean="0"/>
              <a:t>TEMOIGNAGES</a:t>
            </a:r>
            <a:endParaRPr lang="fr-FR" i="1" dirty="0"/>
          </a:p>
        </p:txBody>
      </p:sp>
      <p:sp>
        <p:nvSpPr>
          <p:cNvPr id="3" name="Espace réservé du numéro de diapositive 2"/>
          <p:cNvSpPr>
            <a:spLocks noGrp="1"/>
          </p:cNvSpPr>
          <p:nvPr>
            <p:ph type="sldNum" sz="quarter" idx="12"/>
          </p:nvPr>
        </p:nvSpPr>
        <p:spPr/>
        <p:txBody>
          <a:bodyPr/>
          <a:lstStyle/>
          <a:p>
            <a:fld id="{94C71F82-CE08-4AA1-BE61-3600E475EC32}" type="slidenum">
              <a:rPr lang="fr-FR" smtClean="0"/>
              <a:t>14</a:t>
            </a:fld>
            <a:endParaRPr lang="fr-FR"/>
          </a:p>
        </p:txBody>
      </p:sp>
    </p:spTree>
    <p:extLst>
      <p:ext uri="{BB962C8B-B14F-4D97-AF65-F5344CB8AC3E}">
        <p14:creationId xmlns:p14="http://schemas.microsoft.com/office/powerpoint/2010/main" val="1244359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492896"/>
            <a:ext cx="8229600" cy="1143000"/>
          </a:xfrm>
        </p:spPr>
        <p:txBody>
          <a:bodyPr/>
          <a:lstStyle/>
          <a:p>
            <a:r>
              <a:rPr lang="fr-FR" i="1" dirty="0" smtClean="0"/>
              <a:t>ECHANGES</a:t>
            </a:r>
            <a:endParaRPr lang="fr-FR" i="1" dirty="0"/>
          </a:p>
        </p:txBody>
      </p:sp>
      <p:sp>
        <p:nvSpPr>
          <p:cNvPr id="3" name="Espace réservé du numéro de diapositive 2"/>
          <p:cNvSpPr>
            <a:spLocks noGrp="1"/>
          </p:cNvSpPr>
          <p:nvPr>
            <p:ph type="sldNum" sz="quarter" idx="12"/>
          </p:nvPr>
        </p:nvSpPr>
        <p:spPr/>
        <p:txBody>
          <a:bodyPr/>
          <a:lstStyle/>
          <a:p>
            <a:fld id="{94C71F82-CE08-4AA1-BE61-3600E475EC32}" type="slidenum">
              <a:rPr lang="fr-FR" smtClean="0"/>
              <a:t>15</a:t>
            </a:fld>
            <a:endParaRPr lang="fr-FR"/>
          </a:p>
        </p:txBody>
      </p:sp>
    </p:spTree>
    <p:extLst>
      <p:ext uri="{BB962C8B-B14F-4D97-AF65-F5344CB8AC3E}">
        <p14:creationId xmlns:p14="http://schemas.microsoft.com/office/powerpoint/2010/main" val="947475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QUESTIONNAIRE</a:t>
            </a:r>
            <a:endParaRPr lang="fr-FR" dirty="0"/>
          </a:p>
        </p:txBody>
      </p:sp>
      <p:sp>
        <p:nvSpPr>
          <p:cNvPr id="3" name="Espace réservé du contenu 2"/>
          <p:cNvSpPr>
            <a:spLocks noGrp="1"/>
          </p:cNvSpPr>
          <p:nvPr>
            <p:ph idx="1"/>
          </p:nvPr>
        </p:nvSpPr>
        <p:spPr/>
        <p:txBody>
          <a:bodyPr>
            <a:normAutofit fontScale="85000" lnSpcReduction="20000"/>
          </a:bodyPr>
          <a:lstStyle/>
          <a:p>
            <a:pPr lvl="0"/>
            <a:r>
              <a:rPr lang="fr-FR" dirty="0" smtClean="0"/>
              <a:t>ENCART « RENSEIGNEMENTS</a:t>
            </a:r>
            <a:r>
              <a:rPr lang="fr-FR" dirty="0"/>
              <a:t> »</a:t>
            </a:r>
            <a:r>
              <a:rPr lang="fr-FR" i="1" dirty="0"/>
              <a:t> : nom, prénom, âge, lieu de résidence, statut.</a:t>
            </a:r>
          </a:p>
          <a:p>
            <a:endParaRPr lang="fr-FR" dirty="0"/>
          </a:p>
          <a:p>
            <a:pPr lvl="0"/>
            <a:r>
              <a:rPr lang="fr-FR" dirty="0"/>
              <a:t>QUELLES SONT VOS MOTIVATIONS POUR DEVENIR MEMBRE DU CONSEIL CITOYEN, QU’EST-CE QUE VOUS VOULEZ OU POUVEZ APPORTER AU QUARTIER ET A SES HABITANTS?</a:t>
            </a:r>
          </a:p>
          <a:p>
            <a:pPr marL="0" indent="0">
              <a:buNone/>
            </a:pPr>
            <a:endParaRPr lang="fr-FR" dirty="0"/>
          </a:p>
          <a:p>
            <a:pPr lvl="0"/>
            <a:r>
              <a:rPr lang="fr-FR" dirty="0"/>
              <a:t>POUR VOUS, LE CONSEIL CITOYEN DOIT PERMETTRE EN PRIORITE… ?</a:t>
            </a:r>
          </a:p>
          <a:p>
            <a:endParaRPr lang="fr-FR" dirty="0"/>
          </a:p>
          <a:p>
            <a:pPr lvl="0"/>
            <a:r>
              <a:rPr lang="fr-FR" dirty="0"/>
              <a:t>QU’EST-CE QUI VOUS FERAIT PARTIR DU CONSEIL CITOYEN ?</a:t>
            </a:r>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16</a:t>
            </a:fld>
            <a:endParaRPr lang="fr-FR"/>
          </a:p>
        </p:txBody>
      </p:sp>
    </p:spTree>
    <p:extLst>
      <p:ext uri="{BB962C8B-B14F-4D97-AF65-F5344CB8AC3E}">
        <p14:creationId xmlns:p14="http://schemas.microsoft.com/office/powerpoint/2010/main" val="3228258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PROCHAINES ETAPES</a:t>
            </a:r>
            <a:endParaRPr lang="fr-FR" dirty="0"/>
          </a:p>
        </p:txBody>
      </p:sp>
      <p:sp>
        <p:nvSpPr>
          <p:cNvPr id="3" name="Espace réservé du contenu 2"/>
          <p:cNvSpPr>
            <a:spLocks noGrp="1"/>
          </p:cNvSpPr>
          <p:nvPr>
            <p:ph idx="1"/>
          </p:nvPr>
        </p:nvSpPr>
        <p:spPr/>
        <p:txBody>
          <a:bodyPr>
            <a:normAutofit/>
          </a:bodyPr>
          <a:lstStyle/>
          <a:p>
            <a:pPr marL="514350" lvl="0" indent="-514350">
              <a:buAutoNum type="arabicPeriod"/>
            </a:pPr>
            <a:r>
              <a:rPr lang="fr-FR" dirty="0" smtClean="0"/>
              <a:t>Temps de réflexion (10 jours)</a:t>
            </a:r>
          </a:p>
          <a:p>
            <a:pPr marL="514350" lvl="0" indent="-514350">
              <a:buAutoNum type="arabicPeriod"/>
            </a:pPr>
            <a:r>
              <a:rPr lang="fr-FR" dirty="0" smtClean="0"/>
              <a:t>Confirmation de la volonté </a:t>
            </a:r>
            <a:r>
              <a:rPr lang="fr-FR" dirty="0"/>
              <a:t>de candidater </a:t>
            </a:r>
            <a:r>
              <a:rPr lang="fr-FR" dirty="0" smtClean="0"/>
              <a:t>par le biais du questionnaire</a:t>
            </a:r>
            <a:endParaRPr lang="fr-FR" dirty="0"/>
          </a:p>
          <a:p>
            <a:pPr marL="514350" lvl="0" indent="-514350">
              <a:buAutoNum type="arabicPeriod"/>
            </a:pPr>
            <a:r>
              <a:rPr lang="fr-FR" dirty="0" smtClean="0"/>
              <a:t>Sélection </a:t>
            </a:r>
            <a:r>
              <a:rPr lang="fr-FR" i="1" dirty="0" smtClean="0"/>
              <a:t>(respect de la parité, majorité d’habitants du QPV, représentation des secteurs)</a:t>
            </a:r>
          </a:p>
          <a:p>
            <a:pPr marL="514350" lvl="0" indent="-514350">
              <a:buAutoNum type="arabicPeriod"/>
            </a:pPr>
            <a:r>
              <a:rPr lang="fr-FR" dirty="0" smtClean="0"/>
              <a:t>Premières </a:t>
            </a:r>
            <a:r>
              <a:rPr lang="fr-FR" dirty="0"/>
              <a:t>réunions avant la fin d’année :</a:t>
            </a:r>
          </a:p>
          <a:p>
            <a:pPr lvl="0"/>
            <a:r>
              <a:rPr lang="fr-FR" dirty="0"/>
              <a:t>Octobre /novembre (présentation du contrat de ville et instances NPNRU / GUSP).</a:t>
            </a:r>
          </a:p>
          <a:p>
            <a:pPr lvl="0"/>
            <a:r>
              <a:rPr lang="fr-FR" dirty="0"/>
              <a:t>Décembre (élaboration du règlement intérieur)</a:t>
            </a:r>
          </a:p>
          <a:p>
            <a:endParaRPr lang="fr-FR" dirty="0"/>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17</a:t>
            </a:fld>
            <a:endParaRPr lang="fr-FR"/>
          </a:p>
        </p:txBody>
      </p:sp>
    </p:spTree>
    <p:extLst>
      <p:ext uri="{BB962C8B-B14F-4D97-AF65-F5344CB8AC3E}">
        <p14:creationId xmlns:p14="http://schemas.microsoft.com/office/powerpoint/2010/main" val="1032912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548680"/>
            <a:ext cx="8856984" cy="646331"/>
          </a:xfrm>
          <a:prstGeom prst="rect">
            <a:avLst/>
          </a:prstGeom>
          <a:noFill/>
        </p:spPr>
        <p:txBody>
          <a:bodyPr wrap="square" rtlCol="0">
            <a:spAutoFit/>
          </a:bodyPr>
          <a:lstStyle/>
          <a:p>
            <a:endParaRPr lang="fr-FR" dirty="0" smtClean="0"/>
          </a:p>
          <a:p>
            <a:pPr marL="285750" indent="-285750">
              <a:buFontTx/>
              <a:buChar char="-"/>
            </a:pPr>
            <a:endParaRPr lang="fr-FR" dirty="0"/>
          </a:p>
        </p:txBody>
      </p:sp>
      <p:sp>
        <p:nvSpPr>
          <p:cNvPr id="4" name="ZoneTexte 3"/>
          <p:cNvSpPr txBox="1"/>
          <p:nvPr/>
        </p:nvSpPr>
        <p:spPr>
          <a:xfrm>
            <a:off x="1403648" y="2564904"/>
            <a:ext cx="6552728" cy="707886"/>
          </a:xfrm>
          <a:prstGeom prst="rect">
            <a:avLst/>
          </a:prstGeom>
          <a:noFill/>
        </p:spPr>
        <p:txBody>
          <a:bodyPr wrap="square" rtlCol="0">
            <a:spAutoFit/>
          </a:bodyPr>
          <a:lstStyle/>
          <a:p>
            <a:pPr algn="ctr"/>
            <a:r>
              <a:rPr lang="fr-FR" sz="4000" i="1" dirty="0">
                <a:solidFill>
                  <a:schemeClr val="tx2"/>
                </a:solidFill>
                <a:latin typeface="Bebas Neue" pitchFamily="34" charset="0"/>
                <a:ea typeface="+mj-ea"/>
                <a:cs typeface="+mj-cs"/>
              </a:rPr>
              <a:t>Merci de votre attention</a:t>
            </a:r>
          </a:p>
        </p:txBody>
      </p:sp>
      <p:sp>
        <p:nvSpPr>
          <p:cNvPr id="3" name="Espace réservé du numéro de diapositive 2"/>
          <p:cNvSpPr>
            <a:spLocks noGrp="1"/>
          </p:cNvSpPr>
          <p:nvPr>
            <p:ph type="sldNum" sz="quarter" idx="12"/>
          </p:nvPr>
        </p:nvSpPr>
        <p:spPr/>
        <p:txBody>
          <a:bodyPr/>
          <a:lstStyle/>
          <a:p>
            <a:fld id="{94C71F82-CE08-4AA1-BE61-3600E475EC32}" type="slidenum">
              <a:rPr lang="fr-FR" smtClean="0"/>
              <a:t>18</a:t>
            </a:fld>
            <a:endParaRPr lang="fr-FR"/>
          </a:p>
        </p:txBody>
      </p:sp>
    </p:spTree>
    <p:extLst>
      <p:ext uri="{BB962C8B-B14F-4D97-AF65-F5344CB8AC3E}">
        <p14:creationId xmlns:p14="http://schemas.microsoft.com/office/powerpoint/2010/main" val="1020774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484784"/>
            <a:ext cx="8229600" cy="3015208"/>
          </a:xfrm>
        </p:spPr>
        <p:txBody>
          <a:bodyPr>
            <a:noAutofit/>
          </a:bodyPr>
          <a:lstStyle/>
          <a:p>
            <a:r>
              <a:rPr lang="fr-FR" sz="4000" b="1" dirty="0"/>
              <a:t>Mot introductif par </a:t>
            </a:r>
            <a:r>
              <a:rPr lang="fr-FR" sz="4000" b="1" dirty="0" smtClean="0"/>
              <a:t>les </a:t>
            </a:r>
            <a:r>
              <a:rPr lang="fr-FR" sz="4000" b="1" dirty="0"/>
              <a:t>élus</a:t>
            </a:r>
            <a:endParaRPr lang="fr-FR" sz="4000" b="1" dirty="0"/>
          </a:p>
        </p:txBody>
      </p:sp>
      <p:sp>
        <p:nvSpPr>
          <p:cNvPr id="3" name="Espace réservé du numéro de diapositive 2"/>
          <p:cNvSpPr>
            <a:spLocks noGrp="1"/>
          </p:cNvSpPr>
          <p:nvPr>
            <p:ph type="sldNum" sz="quarter" idx="12"/>
          </p:nvPr>
        </p:nvSpPr>
        <p:spPr/>
        <p:txBody>
          <a:bodyPr/>
          <a:lstStyle/>
          <a:p>
            <a:fld id="{94C71F82-CE08-4AA1-BE61-3600E475EC32}" type="slidenum">
              <a:rPr lang="fr-FR" smtClean="0"/>
              <a:t>2</a:t>
            </a:fld>
            <a:endParaRPr lang="fr-FR"/>
          </a:p>
        </p:txBody>
      </p:sp>
    </p:spTree>
    <p:extLst>
      <p:ext uri="{BB962C8B-B14F-4D97-AF65-F5344CB8AC3E}">
        <p14:creationId xmlns:p14="http://schemas.microsoft.com/office/powerpoint/2010/main" val="1325319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Politique de la ville c’est quoi?</a:t>
            </a:r>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3</a:t>
            </a:fld>
            <a:endParaRPr lang="fr-F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196752"/>
            <a:ext cx="3888432" cy="49156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323528" y="1340768"/>
            <a:ext cx="4248472" cy="3970318"/>
          </a:xfrm>
          <a:prstGeom prst="rect">
            <a:avLst/>
          </a:prstGeom>
          <a:noFill/>
        </p:spPr>
        <p:txBody>
          <a:bodyPr wrap="square" rtlCol="0">
            <a:spAutoFit/>
          </a:bodyPr>
          <a:lstStyle/>
          <a:p>
            <a:endParaRPr lang="fr-FR" dirty="0" smtClean="0"/>
          </a:p>
          <a:p>
            <a:pPr marL="285750" indent="-285750">
              <a:buFont typeface="Wingdings" panose="05000000000000000000" pitchFamily="2" charset="2"/>
              <a:buChar char="v"/>
            </a:pPr>
            <a:r>
              <a:rPr lang="fr-FR" sz="2400" dirty="0" smtClean="0"/>
              <a:t>Une </a:t>
            </a:r>
            <a:r>
              <a:rPr lang="fr-FR" sz="2400" dirty="0"/>
              <a:t>attention particulière apportée aux quartiers en situation </a:t>
            </a:r>
            <a:r>
              <a:rPr lang="fr-FR" sz="2400" dirty="0" smtClean="0"/>
              <a:t>d’inégalités</a:t>
            </a:r>
            <a:endParaRPr lang="fr-FR" sz="2400" dirty="0"/>
          </a:p>
          <a:p>
            <a:pPr marL="285750" indent="-285750">
              <a:buFont typeface="Wingdings" panose="05000000000000000000" pitchFamily="2" charset="2"/>
              <a:buChar char="v"/>
            </a:pPr>
            <a:endParaRPr lang="fr-FR" sz="2400" dirty="0" smtClean="0"/>
          </a:p>
          <a:p>
            <a:pPr marL="285750" indent="-285750">
              <a:buFont typeface="Wingdings" panose="05000000000000000000" pitchFamily="2" charset="2"/>
              <a:buChar char="v"/>
            </a:pPr>
            <a:endParaRPr lang="fr-FR" sz="2400" dirty="0"/>
          </a:p>
          <a:p>
            <a:pPr marL="285750" indent="-285750">
              <a:buFont typeface="Wingdings" panose="05000000000000000000" pitchFamily="2" charset="2"/>
              <a:buChar char="v"/>
            </a:pPr>
            <a:r>
              <a:rPr lang="fr-FR" sz="2400" dirty="0"/>
              <a:t>Des mesures prises pour agir en faveur du rééquilibre inscrites dans le contrat de ville</a:t>
            </a:r>
          </a:p>
          <a:p>
            <a:pPr marL="285750" indent="-285750">
              <a:buFont typeface="Wingdings" panose="05000000000000000000" pitchFamily="2" charset="2"/>
              <a:buChar char="v"/>
            </a:pPr>
            <a:endParaRPr lang="fr-FR" dirty="0"/>
          </a:p>
        </p:txBody>
      </p:sp>
    </p:spTree>
    <p:extLst>
      <p:ext uri="{BB962C8B-B14F-4D97-AF65-F5344CB8AC3E}">
        <p14:creationId xmlns:p14="http://schemas.microsoft.com/office/powerpoint/2010/main" val="3579592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132856"/>
            <a:ext cx="8229600" cy="2007096"/>
          </a:xfrm>
        </p:spPr>
        <p:txBody>
          <a:bodyPr>
            <a:normAutofit fontScale="90000"/>
          </a:bodyPr>
          <a:lstStyle/>
          <a:p>
            <a:r>
              <a:rPr lang="fr-FR" dirty="0" smtClean="0"/>
              <a:t>VIDEO DE PRESENTATION DE LA POLITIQUE DE LA VILLE</a:t>
            </a:r>
            <a:br>
              <a:rPr lang="fr-FR" dirty="0" smtClean="0"/>
            </a:br>
            <a:r>
              <a:rPr lang="fr-FR" u="sng" dirty="0">
                <a:hlinkClick r:id="rId2"/>
              </a:rPr>
              <a:t>https://youtu.be/ihFPOdHVDBo</a:t>
            </a:r>
            <a:endParaRPr lang="fr-FR" dirty="0">
              <a:solidFill>
                <a:srgbClr val="0070C0"/>
              </a:solidFill>
            </a:endParaRPr>
          </a:p>
        </p:txBody>
      </p:sp>
      <p:sp>
        <p:nvSpPr>
          <p:cNvPr id="3" name="Espace réservé du numéro de diapositive 2"/>
          <p:cNvSpPr>
            <a:spLocks noGrp="1"/>
          </p:cNvSpPr>
          <p:nvPr>
            <p:ph type="sldNum" sz="quarter" idx="12"/>
          </p:nvPr>
        </p:nvSpPr>
        <p:spPr/>
        <p:txBody>
          <a:bodyPr/>
          <a:lstStyle/>
          <a:p>
            <a:fld id="{94C71F82-CE08-4AA1-BE61-3600E475EC32}" type="slidenum">
              <a:rPr lang="fr-FR" smtClean="0"/>
              <a:t>4</a:t>
            </a:fld>
            <a:endParaRPr lang="fr-FR"/>
          </a:p>
        </p:txBody>
      </p:sp>
    </p:spTree>
    <p:extLst>
      <p:ext uri="{BB962C8B-B14F-4D97-AF65-F5344CB8AC3E}">
        <p14:creationId xmlns:p14="http://schemas.microsoft.com/office/powerpoint/2010/main" val="1963523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conseil citoyen qu’est-ce que c’est?</a:t>
            </a: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fr-FR" b="1" dirty="0" smtClean="0"/>
              <a:t>Un espace ouvert :</a:t>
            </a:r>
          </a:p>
          <a:p>
            <a:endParaRPr lang="fr-FR" dirty="0"/>
          </a:p>
          <a:p>
            <a:pPr>
              <a:buFont typeface="Wingdings" panose="05000000000000000000" pitchFamily="2" charset="2"/>
              <a:buChar char="Ø"/>
            </a:pPr>
            <a:r>
              <a:rPr lang="fr-FR" dirty="0" smtClean="0"/>
              <a:t>Aux habitants du quartier </a:t>
            </a:r>
            <a:r>
              <a:rPr lang="fr-FR" i="1" dirty="0"/>
              <a:t>(dérogations </a:t>
            </a:r>
            <a:r>
              <a:rPr lang="fr-FR" i="1" dirty="0" smtClean="0"/>
              <a:t>possibles sous conditions)</a:t>
            </a:r>
            <a:endParaRPr lang="fr-FR" i="1" dirty="0"/>
          </a:p>
          <a:p>
            <a:pPr>
              <a:buFont typeface="Wingdings" panose="05000000000000000000" pitchFamily="2" charset="2"/>
              <a:buChar char="Ø"/>
            </a:pPr>
            <a:endParaRPr lang="fr-FR" dirty="0" smtClean="0"/>
          </a:p>
          <a:p>
            <a:pPr>
              <a:buFont typeface="Wingdings" panose="05000000000000000000" pitchFamily="2" charset="2"/>
              <a:buChar char="Ø"/>
            </a:pPr>
            <a:r>
              <a:rPr lang="fr-FR" dirty="0" smtClean="0"/>
              <a:t>Aux acteurs locaux du quartier (</a:t>
            </a:r>
            <a:r>
              <a:rPr lang="fr-FR" i="1" dirty="0" smtClean="0"/>
              <a:t>associations, professionnels…</a:t>
            </a:r>
            <a:r>
              <a:rPr lang="fr-FR" dirty="0" smtClean="0"/>
              <a:t>)</a:t>
            </a:r>
          </a:p>
          <a:p>
            <a:pPr marL="0" indent="0">
              <a:buNone/>
            </a:pPr>
            <a:endParaRPr lang="fr-FR" dirty="0" smtClean="0"/>
          </a:p>
          <a:p>
            <a:pPr>
              <a:buFont typeface="Wingdings" panose="05000000000000000000" pitchFamily="2" charset="2"/>
              <a:buChar char="Ø"/>
            </a:pPr>
            <a:r>
              <a:rPr lang="fr-FR" dirty="0" smtClean="0"/>
              <a:t>Sans limite d’âge ou de nationalité</a:t>
            </a:r>
          </a:p>
          <a:p>
            <a:pPr>
              <a:buFont typeface="Wingdings" panose="05000000000000000000" pitchFamily="2" charset="2"/>
              <a:buChar char="Ø"/>
            </a:pPr>
            <a:endParaRPr lang="fr-FR" dirty="0" smtClean="0"/>
          </a:p>
          <a:p>
            <a:pPr>
              <a:buFont typeface="Wingdings" panose="05000000000000000000" pitchFamily="2" charset="2"/>
              <a:buChar char="Ø"/>
            </a:pPr>
            <a:r>
              <a:rPr lang="fr-FR" dirty="0"/>
              <a:t>Le nombre de conseiller citoyen n’est pas </a:t>
            </a:r>
            <a:r>
              <a:rPr lang="fr-FR" dirty="0" smtClean="0"/>
              <a:t>fixé</a:t>
            </a:r>
            <a:r>
              <a:rPr lang="fr-FR" dirty="0"/>
              <a:t> </a:t>
            </a:r>
            <a:r>
              <a:rPr lang="fr-FR" dirty="0" smtClean="0"/>
              <a:t>(Recommandation</a:t>
            </a:r>
            <a:r>
              <a:rPr lang="fr-FR" dirty="0"/>
              <a:t> : de 15 à 30 </a:t>
            </a:r>
            <a:r>
              <a:rPr lang="fr-FR" dirty="0" smtClean="0"/>
              <a:t>membres) mais la parité </a:t>
            </a:r>
            <a:r>
              <a:rPr lang="fr-FR" dirty="0"/>
              <a:t>d</a:t>
            </a:r>
            <a:r>
              <a:rPr lang="fr-FR" dirty="0" smtClean="0"/>
              <a:t>oit être respectée</a:t>
            </a:r>
            <a:endParaRPr lang="fr-FR" dirty="0"/>
          </a:p>
          <a:p>
            <a:pPr>
              <a:buFont typeface="Wingdings" panose="05000000000000000000" pitchFamily="2" charset="2"/>
              <a:buChar char="Ø"/>
            </a:pPr>
            <a:endParaRPr lang="fr-FR" dirty="0"/>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5</a:t>
            </a:fld>
            <a:endParaRPr lang="fr-FR"/>
          </a:p>
        </p:txBody>
      </p:sp>
    </p:spTree>
    <p:extLst>
      <p:ext uri="{BB962C8B-B14F-4D97-AF65-F5344CB8AC3E}">
        <p14:creationId xmlns:p14="http://schemas.microsoft.com/office/powerpoint/2010/main" val="1917141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a:xfrm>
            <a:off x="323528" y="1340768"/>
            <a:ext cx="8424936" cy="4896544"/>
          </a:xfrm>
        </p:spPr>
        <p:txBody>
          <a:bodyPr>
            <a:normAutofit fontScale="70000" lnSpcReduction="20000"/>
          </a:bodyPr>
          <a:lstStyle/>
          <a:p>
            <a:pPr lvl="0"/>
            <a:r>
              <a:rPr lang="fr-FR" dirty="0"/>
              <a:t>Favoriser l’expression des habitants et usagers aux côtés des acteurs institutionnels </a:t>
            </a:r>
            <a:r>
              <a:rPr lang="fr-FR" dirty="0" smtClean="0"/>
              <a:t>;</a:t>
            </a:r>
          </a:p>
          <a:p>
            <a:pPr lvl="0"/>
            <a:endParaRPr lang="fr-FR" dirty="0"/>
          </a:p>
          <a:p>
            <a:pPr lvl="0"/>
            <a:r>
              <a:rPr lang="fr-FR" dirty="0"/>
              <a:t>Permettre à la décision publique de ne pas être seulement descendante </a:t>
            </a:r>
            <a:r>
              <a:rPr lang="fr-FR" dirty="0" smtClean="0"/>
              <a:t>;</a:t>
            </a:r>
          </a:p>
          <a:p>
            <a:pPr lvl="0"/>
            <a:endParaRPr lang="fr-FR" dirty="0"/>
          </a:p>
          <a:p>
            <a:pPr lvl="0"/>
            <a:r>
              <a:rPr lang="fr-FR" dirty="0"/>
              <a:t>Recueillir les besoins des habitants </a:t>
            </a:r>
            <a:r>
              <a:rPr lang="fr-FR" dirty="0" smtClean="0"/>
              <a:t>;</a:t>
            </a:r>
          </a:p>
          <a:p>
            <a:pPr lvl="0"/>
            <a:endParaRPr lang="fr-FR" dirty="0"/>
          </a:p>
          <a:p>
            <a:pPr lvl="0"/>
            <a:r>
              <a:rPr lang="fr-FR" dirty="0"/>
              <a:t>Permettre aux habitants de retrouver de l’intérêt pour la vie de leur quartier </a:t>
            </a:r>
            <a:r>
              <a:rPr lang="fr-FR" dirty="0" smtClean="0"/>
              <a:t>;</a:t>
            </a:r>
          </a:p>
          <a:p>
            <a:pPr lvl="0"/>
            <a:endParaRPr lang="fr-FR" dirty="0"/>
          </a:p>
          <a:p>
            <a:pPr lvl="0"/>
            <a:r>
              <a:rPr lang="fr-FR" dirty="0"/>
              <a:t>Favoriser la </a:t>
            </a:r>
            <a:r>
              <a:rPr lang="fr-FR" dirty="0" err="1"/>
              <a:t>co</a:t>
            </a:r>
            <a:r>
              <a:rPr lang="fr-FR" dirty="0"/>
              <a:t>-construction du contrat de ville </a:t>
            </a:r>
            <a:r>
              <a:rPr lang="fr-FR" dirty="0" smtClean="0"/>
              <a:t>;</a:t>
            </a:r>
          </a:p>
          <a:p>
            <a:pPr lvl="0"/>
            <a:endParaRPr lang="fr-FR" dirty="0"/>
          </a:p>
          <a:p>
            <a:pPr lvl="0"/>
            <a:r>
              <a:rPr lang="fr-FR" dirty="0"/>
              <a:t>Stimuler et appuyer les initiatives citoyennes </a:t>
            </a:r>
            <a:r>
              <a:rPr lang="fr-FR" dirty="0" smtClean="0"/>
              <a:t>;</a:t>
            </a:r>
          </a:p>
          <a:p>
            <a:pPr lvl="0"/>
            <a:endParaRPr lang="fr-FR" dirty="0"/>
          </a:p>
          <a:p>
            <a:pPr lvl="0"/>
            <a:r>
              <a:rPr lang="fr-FR" dirty="0"/>
              <a:t>Bénéficier de l’expertise d’usage des habitants ; </a:t>
            </a:r>
          </a:p>
          <a:p>
            <a:endParaRPr lang="fr-FR" dirty="0"/>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6</a:t>
            </a:fld>
            <a:endParaRPr lang="fr-FR"/>
          </a:p>
        </p:txBody>
      </p:sp>
    </p:spTree>
    <p:extLst>
      <p:ext uri="{BB962C8B-B14F-4D97-AF65-F5344CB8AC3E}">
        <p14:creationId xmlns:p14="http://schemas.microsoft.com/office/powerpoint/2010/main" val="2571954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a:t>
            </a:r>
            <a:endParaRPr lang="fr-FR" dirty="0"/>
          </a:p>
        </p:txBody>
      </p:sp>
      <p:sp>
        <p:nvSpPr>
          <p:cNvPr id="3" name="Espace réservé du texte 2"/>
          <p:cNvSpPr>
            <a:spLocks noGrp="1"/>
          </p:cNvSpPr>
          <p:nvPr>
            <p:ph type="body" idx="1"/>
          </p:nvPr>
        </p:nvSpPr>
        <p:spPr/>
        <p:txBody>
          <a:bodyPr/>
          <a:lstStyle/>
          <a:p>
            <a:pPr algn="ctr"/>
            <a:r>
              <a:rPr lang="fr-FR" dirty="0" smtClean="0"/>
              <a:t>Généraux</a:t>
            </a:r>
            <a:endParaRPr lang="fr-FR" dirty="0"/>
          </a:p>
        </p:txBody>
      </p:sp>
      <p:sp>
        <p:nvSpPr>
          <p:cNvPr id="4" name="Espace réservé du contenu 3"/>
          <p:cNvSpPr>
            <a:spLocks noGrp="1"/>
          </p:cNvSpPr>
          <p:nvPr>
            <p:ph sz="half" idx="2"/>
          </p:nvPr>
        </p:nvSpPr>
        <p:spPr>
          <a:xfrm>
            <a:off x="1619672" y="2492896"/>
            <a:ext cx="1810544" cy="2550269"/>
          </a:xfrm>
        </p:spPr>
        <p:txBody>
          <a:bodyPr/>
          <a:lstStyle/>
          <a:p>
            <a:pPr>
              <a:lnSpc>
                <a:spcPct val="140000"/>
              </a:lnSpc>
            </a:pPr>
            <a:r>
              <a:rPr lang="fr-FR" sz="2000" dirty="0"/>
              <a:t>Liberté</a:t>
            </a:r>
          </a:p>
          <a:p>
            <a:pPr>
              <a:lnSpc>
                <a:spcPct val="140000"/>
              </a:lnSpc>
            </a:pPr>
            <a:r>
              <a:rPr lang="fr-FR" sz="2000" dirty="0"/>
              <a:t>Egalité</a:t>
            </a:r>
          </a:p>
          <a:p>
            <a:pPr>
              <a:lnSpc>
                <a:spcPct val="140000"/>
              </a:lnSpc>
            </a:pPr>
            <a:r>
              <a:rPr lang="fr-FR" sz="2000" dirty="0"/>
              <a:t>Fraternité</a:t>
            </a:r>
          </a:p>
          <a:p>
            <a:pPr>
              <a:lnSpc>
                <a:spcPct val="140000"/>
              </a:lnSpc>
            </a:pPr>
            <a:r>
              <a:rPr lang="fr-FR" sz="2000" dirty="0"/>
              <a:t>Laïcité</a:t>
            </a:r>
          </a:p>
          <a:p>
            <a:pPr>
              <a:lnSpc>
                <a:spcPct val="140000"/>
              </a:lnSpc>
            </a:pPr>
            <a:r>
              <a:rPr lang="fr-FR" sz="2000" dirty="0"/>
              <a:t>Neutralité</a:t>
            </a:r>
          </a:p>
          <a:p>
            <a:endParaRPr lang="fr-FR" dirty="0"/>
          </a:p>
        </p:txBody>
      </p:sp>
      <p:sp>
        <p:nvSpPr>
          <p:cNvPr id="5" name="Espace réservé du texte 4"/>
          <p:cNvSpPr>
            <a:spLocks noGrp="1"/>
          </p:cNvSpPr>
          <p:nvPr>
            <p:ph type="body" sz="quarter" idx="3"/>
          </p:nvPr>
        </p:nvSpPr>
        <p:spPr/>
        <p:txBody>
          <a:bodyPr/>
          <a:lstStyle/>
          <a:p>
            <a:pPr algn="ctr"/>
            <a:r>
              <a:rPr lang="fr-FR" dirty="0" smtClean="0"/>
              <a:t>De fonctionnement</a:t>
            </a:r>
            <a:endParaRPr lang="fr-FR" dirty="0"/>
          </a:p>
        </p:txBody>
      </p:sp>
      <p:sp>
        <p:nvSpPr>
          <p:cNvPr id="6" name="Espace réservé du contenu 5"/>
          <p:cNvSpPr>
            <a:spLocks noGrp="1"/>
          </p:cNvSpPr>
          <p:nvPr>
            <p:ph sz="quarter" idx="4"/>
          </p:nvPr>
        </p:nvSpPr>
        <p:spPr>
          <a:xfrm>
            <a:off x="5364088" y="2276872"/>
            <a:ext cx="3106688" cy="3777283"/>
          </a:xfrm>
        </p:spPr>
        <p:txBody>
          <a:bodyPr>
            <a:normAutofit fontScale="70000" lnSpcReduction="20000"/>
          </a:bodyPr>
          <a:lstStyle/>
          <a:p>
            <a:pPr>
              <a:lnSpc>
                <a:spcPct val="150000"/>
              </a:lnSpc>
            </a:pPr>
            <a:r>
              <a:rPr lang="fr-FR" dirty="0"/>
              <a:t>Parité</a:t>
            </a:r>
          </a:p>
          <a:p>
            <a:pPr>
              <a:lnSpc>
                <a:spcPct val="150000"/>
              </a:lnSpc>
            </a:pPr>
            <a:r>
              <a:rPr lang="fr-FR" dirty="0"/>
              <a:t>Souplesse</a:t>
            </a:r>
          </a:p>
          <a:p>
            <a:pPr>
              <a:lnSpc>
                <a:spcPct val="150000"/>
              </a:lnSpc>
            </a:pPr>
            <a:r>
              <a:rPr lang="fr-FR" dirty="0"/>
              <a:t>Indépendance</a:t>
            </a:r>
          </a:p>
          <a:p>
            <a:pPr>
              <a:lnSpc>
                <a:spcPct val="150000"/>
              </a:lnSpc>
            </a:pPr>
            <a:r>
              <a:rPr lang="fr-FR" dirty="0" smtClean="0"/>
              <a:t>Pluralité  (âges, </a:t>
            </a:r>
            <a:r>
              <a:rPr lang="fr-FR" i="1" dirty="0"/>
              <a:t>représentation des </a:t>
            </a:r>
            <a:r>
              <a:rPr lang="fr-FR" i="1" dirty="0" smtClean="0"/>
              <a:t>sous-secteurs…)</a:t>
            </a:r>
            <a:endParaRPr lang="fr-FR" dirty="0"/>
          </a:p>
          <a:p>
            <a:pPr>
              <a:lnSpc>
                <a:spcPct val="150000"/>
              </a:lnSpc>
            </a:pPr>
            <a:r>
              <a:rPr lang="fr-FR" dirty="0" smtClean="0"/>
              <a:t>Proximité </a:t>
            </a:r>
            <a:endParaRPr lang="fr-FR" i="1" dirty="0"/>
          </a:p>
          <a:p>
            <a:pPr>
              <a:lnSpc>
                <a:spcPct val="150000"/>
              </a:lnSpc>
            </a:pPr>
            <a:r>
              <a:rPr lang="fr-FR" dirty="0" smtClean="0"/>
              <a:t>Co-construction</a:t>
            </a:r>
            <a:endParaRPr lang="fr-FR" dirty="0"/>
          </a:p>
          <a:p>
            <a:pPr>
              <a:lnSpc>
                <a:spcPct val="150000"/>
              </a:lnSpc>
            </a:pPr>
            <a:r>
              <a:rPr lang="fr-FR" dirty="0"/>
              <a:t>Citoyenneté</a:t>
            </a:r>
          </a:p>
          <a:p>
            <a:endParaRPr lang="fr-FR" dirty="0"/>
          </a:p>
        </p:txBody>
      </p:sp>
      <p:sp>
        <p:nvSpPr>
          <p:cNvPr id="7" name="Espace réservé du numéro de diapositive 6"/>
          <p:cNvSpPr>
            <a:spLocks noGrp="1"/>
          </p:cNvSpPr>
          <p:nvPr>
            <p:ph type="sldNum" sz="quarter" idx="12"/>
          </p:nvPr>
        </p:nvSpPr>
        <p:spPr/>
        <p:txBody>
          <a:bodyPr/>
          <a:lstStyle/>
          <a:p>
            <a:fld id="{94C71F82-CE08-4AA1-BE61-3600E475EC32}" type="slidenum">
              <a:rPr lang="fr-FR" smtClean="0"/>
              <a:t>7</a:t>
            </a:fld>
            <a:endParaRPr lang="fr-FR"/>
          </a:p>
        </p:txBody>
      </p:sp>
    </p:spTree>
    <p:extLst>
      <p:ext uri="{BB962C8B-B14F-4D97-AF65-F5344CB8AC3E}">
        <p14:creationId xmlns:p14="http://schemas.microsoft.com/office/powerpoint/2010/main" val="802315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Missions</a:t>
            </a:r>
            <a:endParaRPr lang="fr-FR" dirty="0"/>
          </a:p>
        </p:txBody>
      </p:sp>
      <p:sp>
        <p:nvSpPr>
          <p:cNvPr id="3" name="Espace réservé du contenu 2"/>
          <p:cNvSpPr>
            <a:spLocks noGrp="1"/>
          </p:cNvSpPr>
          <p:nvPr>
            <p:ph idx="1"/>
          </p:nvPr>
        </p:nvSpPr>
        <p:spPr/>
        <p:txBody>
          <a:bodyPr>
            <a:normAutofit fontScale="85000" lnSpcReduction="20000"/>
          </a:bodyPr>
          <a:lstStyle/>
          <a:p>
            <a:pPr lvl="0"/>
            <a:r>
              <a:rPr lang="fr-FR" dirty="0"/>
              <a:t>Partager et échanger entre conseillers </a:t>
            </a:r>
            <a:r>
              <a:rPr lang="fr-FR" dirty="0" smtClean="0"/>
              <a:t>;</a:t>
            </a:r>
          </a:p>
          <a:p>
            <a:pPr lvl="0"/>
            <a:endParaRPr lang="fr-FR" dirty="0"/>
          </a:p>
          <a:p>
            <a:pPr lvl="0"/>
            <a:r>
              <a:rPr lang="fr-FR" dirty="0"/>
              <a:t>S’exprimer en faisant des propositions pour le quartier à partir des besoins des habitants </a:t>
            </a:r>
            <a:r>
              <a:rPr lang="fr-FR" dirty="0" smtClean="0"/>
              <a:t>;</a:t>
            </a:r>
          </a:p>
          <a:p>
            <a:pPr lvl="0"/>
            <a:endParaRPr lang="fr-FR" dirty="0"/>
          </a:p>
          <a:p>
            <a:pPr lvl="0"/>
            <a:r>
              <a:rPr lang="fr-FR" dirty="0"/>
              <a:t>S’assurer que les politiques mises en œuvre correspondent aux besoins </a:t>
            </a:r>
            <a:r>
              <a:rPr lang="fr-FR" dirty="0" smtClean="0"/>
              <a:t>;</a:t>
            </a:r>
          </a:p>
          <a:p>
            <a:pPr lvl="0"/>
            <a:endParaRPr lang="fr-FR" dirty="0"/>
          </a:p>
          <a:p>
            <a:pPr lvl="0"/>
            <a:r>
              <a:rPr lang="fr-FR" dirty="0"/>
              <a:t>Participer à une dynamique citoyenne : proposer des initiatives, accompagner ou développer des projets… </a:t>
            </a:r>
            <a:r>
              <a:rPr lang="fr-FR" dirty="0" smtClean="0"/>
              <a:t>;</a:t>
            </a:r>
          </a:p>
          <a:p>
            <a:pPr lvl="0"/>
            <a:endParaRPr lang="fr-FR" dirty="0"/>
          </a:p>
          <a:p>
            <a:pPr lvl="0"/>
            <a:r>
              <a:rPr lang="fr-FR" dirty="0"/>
              <a:t>Apporter une expertise d’usage dans les instances de décision de la politique de la ville ;</a:t>
            </a:r>
          </a:p>
          <a:p>
            <a:endParaRPr lang="fr-FR" dirty="0"/>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8</a:t>
            </a:fld>
            <a:endParaRPr lang="fr-FR"/>
          </a:p>
        </p:txBody>
      </p:sp>
    </p:spTree>
    <p:extLst>
      <p:ext uri="{BB962C8B-B14F-4D97-AF65-F5344CB8AC3E}">
        <p14:creationId xmlns:p14="http://schemas.microsoft.com/office/powerpoint/2010/main" val="2475917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tant que conseiller citoyen</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b="1" dirty="0" smtClean="0"/>
              <a:t>Je pourrai:</a:t>
            </a:r>
          </a:p>
          <a:p>
            <a:pPr>
              <a:buFont typeface="Wingdings" panose="05000000000000000000" pitchFamily="2" charset="2"/>
              <a:buChar char="v"/>
            </a:pPr>
            <a:r>
              <a:rPr lang="fr-FR" dirty="0" smtClean="0"/>
              <a:t>Débattre de l’avenir du quartier</a:t>
            </a:r>
          </a:p>
          <a:p>
            <a:pPr>
              <a:buFont typeface="Wingdings" panose="05000000000000000000" pitchFamily="2" charset="2"/>
              <a:buChar char="v"/>
            </a:pPr>
            <a:r>
              <a:rPr lang="fr-FR" dirty="0" smtClean="0"/>
              <a:t>Faire entendre mes propositions</a:t>
            </a:r>
          </a:p>
          <a:p>
            <a:pPr>
              <a:buFont typeface="Wingdings" panose="05000000000000000000" pitchFamily="2" charset="2"/>
              <a:buChar char="v"/>
            </a:pPr>
            <a:r>
              <a:rPr lang="fr-FR" dirty="0" smtClean="0"/>
              <a:t>Être acteur de cette amélioration</a:t>
            </a:r>
          </a:p>
          <a:p>
            <a:pPr marL="0" indent="0">
              <a:buNone/>
            </a:pPr>
            <a:endParaRPr lang="fr-FR" dirty="0"/>
          </a:p>
          <a:p>
            <a:pPr marL="0" indent="0">
              <a:buNone/>
            </a:pPr>
            <a:r>
              <a:rPr lang="fr-FR" b="1" dirty="0" smtClean="0"/>
              <a:t>J’y gagne:</a:t>
            </a:r>
          </a:p>
          <a:p>
            <a:pPr>
              <a:buFont typeface="Wingdings" panose="05000000000000000000" pitchFamily="2" charset="2"/>
              <a:buChar char="v"/>
            </a:pPr>
            <a:r>
              <a:rPr lang="fr-FR" dirty="0" smtClean="0"/>
              <a:t>Des temps d’échanges</a:t>
            </a:r>
          </a:p>
          <a:p>
            <a:pPr>
              <a:buFont typeface="Wingdings" panose="05000000000000000000" pitchFamily="2" charset="2"/>
              <a:buChar char="v"/>
            </a:pPr>
            <a:r>
              <a:rPr lang="fr-FR" dirty="0" smtClean="0"/>
              <a:t>Des moyens pour mettre en œuvre mes projets</a:t>
            </a:r>
          </a:p>
          <a:p>
            <a:pPr>
              <a:buFont typeface="Wingdings" panose="05000000000000000000" pitchFamily="2" charset="2"/>
              <a:buChar char="v"/>
            </a:pPr>
            <a:r>
              <a:rPr lang="fr-FR" dirty="0" smtClean="0"/>
              <a:t>Un accès à des formations </a:t>
            </a:r>
          </a:p>
        </p:txBody>
      </p:sp>
      <p:sp>
        <p:nvSpPr>
          <p:cNvPr id="4" name="Espace réservé du numéro de diapositive 3"/>
          <p:cNvSpPr>
            <a:spLocks noGrp="1"/>
          </p:cNvSpPr>
          <p:nvPr>
            <p:ph type="sldNum" sz="quarter" idx="12"/>
          </p:nvPr>
        </p:nvSpPr>
        <p:spPr/>
        <p:txBody>
          <a:bodyPr/>
          <a:lstStyle/>
          <a:p>
            <a:fld id="{94C71F82-CE08-4AA1-BE61-3600E475EC32}" type="slidenum">
              <a:rPr lang="fr-FR" smtClean="0"/>
              <a:t>9</a:t>
            </a:fld>
            <a:endParaRPr lang="fr-FR"/>
          </a:p>
        </p:txBody>
      </p:sp>
    </p:spTree>
    <p:extLst>
      <p:ext uri="{BB962C8B-B14F-4D97-AF65-F5344CB8AC3E}">
        <p14:creationId xmlns:p14="http://schemas.microsoft.com/office/powerpoint/2010/main" val="1582500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owerPoint NPNRU">
  <a:themeElements>
    <a:clrScheme name="NPNRU">
      <a:dk1>
        <a:sysClr val="windowText" lastClr="000000"/>
      </a:dk1>
      <a:lt1>
        <a:sysClr val="window" lastClr="FFFFFF"/>
      </a:lt1>
      <a:dk2>
        <a:srgbClr val="262262"/>
      </a:dk2>
      <a:lt2>
        <a:srgbClr val="EEEFEC"/>
      </a:lt2>
      <a:accent1>
        <a:srgbClr val="00A8A8"/>
      </a:accent1>
      <a:accent2>
        <a:srgbClr val="8BC9D5"/>
      </a:accent2>
      <a:accent3>
        <a:srgbClr val="8DC63F"/>
      </a:accent3>
      <a:accent4>
        <a:srgbClr val="D7DF23"/>
      </a:accent4>
      <a:accent5>
        <a:srgbClr val="3960AD"/>
      </a:accent5>
      <a:accent6>
        <a:srgbClr val="36A9E1"/>
      </a:accent6>
      <a:hlink>
        <a:srgbClr val="F04E53"/>
      </a:hlink>
      <a:folHlink>
        <a:srgbClr val="F05F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PowerPoint NPNRU</Template>
  <TotalTime>5798</TotalTime>
  <Words>364</Words>
  <Application>Microsoft Office PowerPoint</Application>
  <PresentationFormat>Affichage à l'écran (4:3)</PresentationFormat>
  <Paragraphs>135</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Modèle PowerPoint NPNRU</vt:lpstr>
      <vt:lpstr>REUNION D’INFORMATION CONSEIL CITOYEN</vt:lpstr>
      <vt:lpstr>Mot introductif par les élus</vt:lpstr>
      <vt:lpstr>La Politique de la ville c’est quoi?</vt:lpstr>
      <vt:lpstr>VIDEO DE PRESENTATION DE LA POLITIQUE DE LA VILLE https://youtu.be/ihFPOdHVDBo</vt:lpstr>
      <vt:lpstr>Le conseil citoyen qu’est-ce que c’est?</vt:lpstr>
      <vt:lpstr>Objectifs</vt:lpstr>
      <vt:lpstr>Principes</vt:lpstr>
      <vt:lpstr>Missions</vt:lpstr>
      <vt:lpstr>En tant que conseiller citoyen</vt:lpstr>
      <vt:lpstr>VIDEO PRESENTATION DU CONSEIL CITOYEN https://www.dailymotion.com/video/x2w6e4i</vt:lpstr>
      <vt:lpstr>Le conseil citoyen du quartier Arts Fleurs Feugrais</vt:lpstr>
      <vt:lpstr>Le conseil citoyen du quartier Arts Fleurs Feugrais</vt:lpstr>
      <vt:lpstr>Le conseil citoyen du quartier Arts Fleurs Feugrais</vt:lpstr>
      <vt:lpstr>TEMOIGNAGES</vt:lpstr>
      <vt:lpstr>ECHANGES</vt:lpstr>
      <vt:lpstr>QUESTIONNAIRE</vt:lpstr>
      <vt:lpstr>PROCHAINES ETAPES</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URBAINE ET SOCIALE DE PROXIMITE</dc:title>
  <dc:creator>gusp</dc:creator>
  <cp:lastModifiedBy>Mathilde Grossier</cp:lastModifiedBy>
  <cp:revision>219</cp:revision>
  <cp:lastPrinted>2020-08-18T12:37:46Z</cp:lastPrinted>
  <dcterms:created xsi:type="dcterms:W3CDTF">2018-10-31T12:08:42Z</dcterms:created>
  <dcterms:modified xsi:type="dcterms:W3CDTF">2020-09-30T17:04:50Z</dcterms:modified>
</cp:coreProperties>
</file>